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Montserrat" pitchFamily="2" charset="77"/>
      <p:regular r:id="rId26"/>
      <p:bold r:id="rId27"/>
      <p:italic r:id="rId28"/>
      <p:boldItalic r:id="rId29"/>
    </p:embeddedFont>
    <p:embeddedFont>
      <p:font typeface="Open Sans" panose="020B0606030504020204" pitchFamily="34" charset="0"/>
      <p:regular r:id="rId30"/>
      <p:bold r:id="rId31"/>
      <p:italic r:id="rId32"/>
      <p:boldItalic r:id="rId33"/>
    </p:embeddedFont>
    <p:embeddedFont>
      <p:font typeface="Source Sans Pro" panose="020B050303040302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hx+dX03gzWsz68amWdu37nEnSG6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>
                <a:solidFill>
                  <a:srgbClr val="003B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Need-payoff questions guide buyers to see the benefits of solving the problem and the payoff for taking action now rather than later. Use these questions to move the buyer towards a specific next step.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solidFill>
                <a:srgbClr val="003B6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973138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-177800" algn="l" rtl="0">
              <a:spcBef>
                <a:spcPts val="0"/>
              </a:spcBef>
              <a:spcAft>
                <a:spcPts val="0"/>
              </a:spcAft>
              <a:buClr>
                <a:srgbClr val="003B6B"/>
              </a:buClr>
              <a:buSzPts val="2800"/>
              <a:buFont typeface="Arial"/>
              <a:buChar char="•"/>
            </a:pPr>
            <a:r>
              <a:rPr lang="en-US" sz="2800" b="0" i="0">
                <a:solidFill>
                  <a:srgbClr val="003B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Situation questions help reps discover the status quo. Use these questions to understand business goals, processes, and other environmental factors. </a:t>
            </a:r>
            <a:r>
              <a:rPr lang="en-US" sz="4000" b="0" i="0">
                <a:solidFill>
                  <a:srgbClr val="003B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Can you tell me about your role at your company?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0" i="0">
              <a:solidFill>
                <a:srgbClr val="003B6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-342900" algn="l" rtl="0">
              <a:spcBef>
                <a:spcPts val="0"/>
              </a:spcBef>
              <a:spcAft>
                <a:spcPts val="0"/>
              </a:spcAft>
              <a:buClr>
                <a:srgbClr val="282C33"/>
              </a:buClr>
              <a:buSzPts val="5400"/>
              <a:buFont typeface="Arial"/>
              <a:buChar char="•"/>
            </a:pPr>
            <a:r>
              <a:rPr lang="en-US" sz="5400" b="0" i="0">
                <a:solidFill>
                  <a:srgbClr val="282C33"/>
                </a:solidFill>
                <a:latin typeface="Arial"/>
                <a:ea typeface="Arial"/>
                <a:cs typeface="Arial"/>
                <a:sym typeface="Arial"/>
              </a:rPr>
              <a:t>As the name suggests, situation questions help you understand the buyer’s current situation. The goal is to gather information. To get you started, we’ve provided some SPIN situation question examples</a:t>
            </a:r>
            <a:endParaRPr sz="4000" b="0" i="0">
              <a:solidFill>
                <a:srgbClr val="003B6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0" i="0">
              <a:solidFill>
                <a:srgbClr val="003B6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0" i="0">
              <a:solidFill>
                <a:srgbClr val="003B6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-254000" algn="l" rtl="0">
              <a:spcBef>
                <a:spcPts val="0"/>
              </a:spcBef>
              <a:spcAft>
                <a:spcPts val="0"/>
              </a:spcAft>
              <a:buClr>
                <a:srgbClr val="003B6B"/>
              </a:buClr>
              <a:buSzPts val="4000"/>
              <a:buFont typeface="Arial"/>
              <a:buChar char="•"/>
            </a:pPr>
            <a:r>
              <a:rPr lang="en-US" sz="4000" b="0" i="0">
                <a:solidFill>
                  <a:srgbClr val="003B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Walk me through an average day at your job.</a:t>
            </a:r>
            <a:endParaRPr/>
          </a:p>
          <a:p>
            <a:pPr marL="0" lvl="0" indent="-254000" algn="l" rtl="0">
              <a:spcBef>
                <a:spcPts val="0"/>
              </a:spcBef>
              <a:spcAft>
                <a:spcPts val="0"/>
              </a:spcAft>
              <a:buClr>
                <a:srgbClr val="003B6B"/>
              </a:buClr>
              <a:buSzPts val="4000"/>
              <a:buFont typeface="Arial"/>
              <a:buChar char="•"/>
            </a:pPr>
            <a:r>
              <a:rPr lang="en-US" sz="4000" b="0" i="0">
                <a:solidFill>
                  <a:srgbClr val="003B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is your approach to [use case]?</a:t>
            </a:r>
            <a:endParaRPr/>
          </a:p>
          <a:p>
            <a:pPr marL="0" lvl="0" indent="-254000" algn="l" rtl="0">
              <a:spcBef>
                <a:spcPts val="0"/>
              </a:spcBef>
              <a:spcAft>
                <a:spcPts val="0"/>
              </a:spcAft>
              <a:buClr>
                <a:srgbClr val="003B6B"/>
              </a:buClr>
              <a:buSzPts val="4000"/>
              <a:buFont typeface="Arial"/>
              <a:buChar char="•"/>
            </a:pPr>
            <a:r>
              <a:rPr lang="en-US" sz="4000" b="0" i="0">
                <a:solidFill>
                  <a:srgbClr val="003B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Can you tell me about your current processes?</a:t>
            </a:r>
            <a:endParaRPr/>
          </a:p>
          <a:p>
            <a:pPr marL="0" lvl="0" indent="-254000" algn="l" rtl="0">
              <a:spcBef>
                <a:spcPts val="0"/>
              </a:spcBef>
              <a:spcAft>
                <a:spcPts val="0"/>
              </a:spcAft>
              <a:buClr>
                <a:srgbClr val="003B6B"/>
              </a:buClr>
              <a:buSzPts val="4000"/>
              <a:buFont typeface="Arial"/>
              <a:buChar char="•"/>
            </a:pPr>
            <a:r>
              <a:rPr lang="en-US" sz="4000" b="0" i="0">
                <a:solidFill>
                  <a:srgbClr val="003B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tools do you currently use?</a:t>
            </a:r>
            <a:endParaRPr/>
          </a:p>
          <a:p>
            <a:pPr marL="0" lvl="0" indent="-254000" algn="l" rtl="0">
              <a:spcBef>
                <a:spcPts val="0"/>
              </a:spcBef>
              <a:spcAft>
                <a:spcPts val="0"/>
              </a:spcAft>
              <a:buClr>
                <a:srgbClr val="003B6B"/>
              </a:buClr>
              <a:buSzPts val="4000"/>
              <a:buFont typeface="Arial"/>
              <a:buChar char="•"/>
            </a:pPr>
            <a:r>
              <a:rPr lang="en-US" sz="4000" b="0" i="0">
                <a:solidFill>
                  <a:srgbClr val="003B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Why did you invest in these tools?</a:t>
            </a:r>
            <a:endParaRPr/>
          </a:p>
          <a:p>
            <a:pPr marL="0" lvl="0" indent="-254000" algn="l" rtl="0">
              <a:spcBef>
                <a:spcPts val="0"/>
              </a:spcBef>
              <a:spcAft>
                <a:spcPts val="0"/>
              </a:spcAft>
              <a:buClr>
                <a:srgbClr val="003B6B"/>
              </a:buClr>
              <a:buSzPts val="4000"/>
              <a:buFont typeface="Arial"/>
              <a:buChar char="•"/>
            </a:pPr>
            <a:r>
              <a:rPr lang="en-US" sz="4000" b="0" i="0">
                <a:solidFill>
                  <a:srgbClr val="003B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 effective do you find these tools?</a:t>
            </a:r>
            <a:endParaRPr/>
          </a:p>
          <a:p>
            <a:pPr marL="0" lvl="0" indent="-254000" algn="l" rtl="0">
              <a:spcBef>
                <a:spcPts val="0"/>
              </a:spcBef>
              <a:spcAft>
                <a:spcPts val="0"/>
              </a:spcAft>
              <a:buClr>
                <a:srgbClr val="003B6B"/>
              </a:buClr>
              <a:buSzPts val="4000"/>
              <a:buFont typeface="Arial"/>
              <a:buChar char="•"/>
            </a:pPr>
            <a:r>
              <a:rPr lang="en-US" sz="4000" b="0" i="0">
                <a:solidFill>
                  <a:srgbClr val="003B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 often do you use them?</a:t>
            </a:r>
            <a:endParaRPr/>
          </a:p>
          <a:p>
            <a:pPr marL="0" lvl="0" indent="-254000" algn="l" rtl="0">
              <a:spcBef>
                <a:spcPts val="0"/>
              </a:spcBef>
              <a:spcAft>
                <a:spcPts val="0"/>
              </a:spcAft>
              <a:buClr>
                <a:srgbClr val="003B6B"/>
              </a:buClr>
              <a:buSzPts val="4000"/>
              <a:buFont typeface="Arial"/>
              <a:buChar char="•"/>
            </a:pPr>
            <a:r>
              <a:rPr lang="en-US" sz="4000" b="0" i="0">
                <a:solidFill>
                  <a:srgbClr val="003B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Who is responsible for [use case]?</a:t>
            </a:r>
            <a:endParaRPr/>
          </a:p>
          <a:p>
            <a:pPr marL="0" lvl="0" indent="-254000" algn="l" rtl="0">
              <a:spcBef>
                <a:spcPts val="0"/>
              </a:spcBef>
              <a:spcAft>
                <a:spcPts val="0"/>
              </a:spcAft>
              <a:buClr>
                <a:srgbClr val="003B6B"/>
              </a:buClr>
              <a:buSzPts val="4000"/>
              <a:buFont typeface="Arial"/>
              <a:buChar char="•"/>
            </a:pPr>
            <a:r>
              <a:rPr lang="en-US" sz="4000" b="0" i="0">
                <a:solidFill>
                  <a:srgbClr val="003B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 much budget is assigned to [problem]?</a:t>
            </a:r>
            <a:endParaRPr/>
          </a:p>
          <a:p>
            <a:pPr marL="0" lvl="0" indent="-254000" algn="l" rtl="0">
              <a:spcBef>
                <a:spcPts val="0"/>
              </a:spcBef>
              <a:spcAft>
                <a:spcPts val="0"/>
              </a:spcAft>
              <a:buClr>
                <a:srgbClr val="003B6B"/>
              </a:buClr>
              <a:buSzPts val="4000"/>
              <a:buFont typeface="Arial"/>
              <a:buChar char="•"/>
            </a:pPr>
            <a:r>
              <a:rPr lang="en-US" sz="4000" b="0" i="0">
                <a:solidFill>
                  <a:srgbClr val="003B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is your top priority for the year?</a:t>
            </a:r>
            <a:endParaRPr/>
          </a:p>
          <a:p>
            <a:pPr marL="0" lvl="0" indent="-254000" algn="l" rtl="0">
              <a:spcBef>
                <a:spcPts val="0"/>
              </a:spcBef>
              <a:spcAft>
                <a:spcPts val="0"/>
              </a:spcAft>
              <a:buClr>
                <a:srgbClr val="003B6B"/>
              </a:buClr>
              <a:buSzPts val="4000"/>
              <a:buFont typeface="Arial"/>
              <a:buChar char="•"/>
            </a:pPr>
            <a:r>
              <a:rPr lang="en-US" sz="4000" b="0" i="0">
                <a:solidFill>
                  <a:srgbClr val="003B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Why is this priority important to your business?</a:t>
            </a:r>
            <a:endParaRPr/>
          </a:p>
          <a:p>
            <a:pPr marL="0" lvl="0" indent="-254000" algn="l" rtl="0">
              <a:spcBef>
                <a:spcPts val="0"/>
              </a:spcBef>
              <a:spcAft>
                <a:spcPts val="0"/>
              </a:spcAft>
              <a:buClr>
                <a:srgbClr val="003B6B"/>
              </a:buClr>
              <a:buSzPts val="4000"/>
              <a:buFont typeface="Arial"/>
              <a:buChar char="•"/>
            </a:pPr>
            <a:r>
              <a:rPr lang="en-US" sz="4000" b="0" i="0">
                <a:solidFill>
                  <a:srgbClr val="003B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Who owns the strategy for [priority]?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>
                <a:solidFill>
                  <a:srgbClr val="003B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Situation questions help reps discover the status quo. Use these questions to understand business goals, processes, and other environmental factors.</a:t>
            </a:r>
            <a:endParaRPr/>
          </a:p>
        </p:txBody>
      </p:sp>
      <p:sp>
        <p:nvSpPr>
          <p:cNvPr id="125" name="Google Shape;12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>
                <a:solidFill>
                  <a:srgbClr val="003B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Problem questions help reps uncover the buyer’s problem. Use these questions to reveal areas of opportunity, whether stated outright or inferred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solidFill>
                <a:srgbClr val="003B6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solidFill>
                <a:srgbClr val="003B6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003B6B"/>
              </a:buClr>
              <a:buSzPts val="1200"/>
              <a:buFont typeface="Arial"/>
              <a:buChar char="•"/>
            </a:pPr>
            <a:r>
              <a:rPr lang="en-US" b="0" i="0">
                <a:solidFill>
                  <a:srgbClr val="003B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 important is [priority] to your business?</a:t>
            </a:r>
            <a:endParaRPr/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003B6B"/>
              </a:buClr>
              <a:buSzPts val="1200"/>
              <a:buFont typeface="Arial"/>
              <a:buChar char="•"/>
            </a:pPr>
            <a:r>
              <a:rPr lang="en-US" b="0" i="0">
                <a:solidFill>
                  <a:srgbClr val="003B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challenges do you anticipate?</a:t>
            </a:r>
            <a:endParaRPr/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003B6B"/>
              </a:buClr>
              <a:buSzPts val="1200"/>
              <a:buFont typeface="Arial"/>
              <a:buChar char="•"/>
            </a:pPr>
            <a:r>
              <a:rPr lang="en-US" b="0" i="0">
                <a:solidFill>
                  <a:srgbClr val="003B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is your biggest day-to-day challenge?</a:t>
            </a:r>
            <a:endParaRPr/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003B6B"/>
              </a:buClr>
              <a:buSzPts val="1200"/>
              <a:buFont typeface="Arial"/>
              <a:buChar char="•"/>
            </a:pPr>
            <a:r>
              <a:rPr lang="en-US" b="0" i="0">
                <a:solidFill>
                  <a:srgbClr val="003B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 easy is it to make progress against [priority]?</a:t>
            </a:r>
            <a:endParaRPr/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003B6B"/>
              </a:buClr>
              <a:buSzPts val="1200"/>
              <a:buFont typeface="Arial"/>
              <a:buChar char="•"/>
            </a:pPr>
            <a:r>
              <a:rPr lang="en-US" b="0" i="0">
                <a:solidFill>
                  <a:srgbClr val="003B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Why does this approach work/not work for you?</a:t>
            </a:r>
            <a:endParaRPr/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003B6B"/>
              </a:buClr>
              <a:buSzPts val="1200"/>
              <a:buFont typeface="Arial"/>
              <a:buChar char="•"/>
            </a:pPr>
            <a:r>
              <a:rPr lang="en-US" b="0" i="0">
                <a:solidFill>
                  <a:srgbClr val="003B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Does your current approach to [priority] ever fail?</a:t>
            </a:r>
            <a:endParaRPr/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003B6B"/>
              </a:buClr>
              <a:buSzPts val="1200"/>
              <a:buFont typeface="Arial"/>
              <a:buChar char="•"/>
            </a:pPr>
            <a:r>
              <a:rPr lang="en-US" b="0" i="0">
                <a:solidFill>
                  <a:srgbClr val="003B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happens if you’re not successful with [priority]?</a:t>
            </a:r>
            <a:endParaRPr/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003B6B"/>
              </a:buClr>
              <a:buSzPts val="1200"/>
              <a:buFont typeface="Arial"/>
              <a:buChar char="•"/>
            </a:pPr>
            <a:r>
              <a:rPr lang="en-US" b="0" i="0">
                <a:solidFill>
                  <a:srgbClr val="003B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 a perfect world, what would your approach look like?</a:t>
            </a:r>
            <a:endParaRPr/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003B6B"/>
              </a:buClr>
              <a:buSzPts val="1200"/>
              <a:buFont typeface="Arial"/>
              <a:buChar char="•"/>
            </a:pPr>
            <a:r>
              <a:rPr lang="en-US" b="0" i="0">
                <a:solidFill>
                  <a:srgbClr val="003B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 you think [problem] can be solved?</a:t>
            </a:r>
            <a:endParaRPr/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003B6B"/>
              </a:buClr>
              <a:buSzPts val="1200"/>
              <a:buFont typeface="Arial"/>
              <a:buChar char="•"/>
            </a:pPr>
            <a:r>
              <a:rPr lang="en-US" b="0" i="0">
                <a:solidFill>
                  <a:srgbClr val="003B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What’s stopping you from solving it? 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ftr" idx="11"/>
          </p:nvPr>
        </p:nvSpPr>
        <p:spPr>
          <a:xfrm>
            <a:off x="3093929" y="6356350"/>
            <a:ext cx="50594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ftr" idx="11"/>
          </p:nvPr>
        </p:nvSpPr>
        <p:spPr>
          <a:xfrm>
            <a:off x="3093929" y="6356350"/>
            <a:ext cx="50594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ftr" idx="11"/>
          </p:nvPr>
        </p:nvSpPr>
        <p:spPr>
          <a:xfrm>
            <a:off x="3093929" y="6356350"/>
            <a:ext cx="50594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ftr" idx="11"/>
          </p:nvPr>
        </p:nvSpPr>
        <p:spPr>
          <a:xfrm>
            <a:off x="3093929" y="6356350"/>
            <a:ext cx="50594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ftr" idx="11"/>
          </p:nvPr>
        </p:nvSpPr>
        <p:spPr>
          <a:xfrm>
            <a:off x="3093929" y="6356350"/>
            <a:ext cx="50594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ftr" idx="11"/>
          </p:nvPr>
        </p:nvSpPr>
        <p:spPr>
          <a:xfrm>
            <a:off x="3093929" y="6356350"/>
            <a:ext cx="50594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ftr" idx="11"/>
          </p:nvPr>
        </p:nvSpPr>
        <p:spPr>
          <a:xfrm>
            <a:off x="3093929" y="6356350"/>
            <a:ext cx="50594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3093929" y="6356350"/>
            <a:ext cx="50594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ftr" idx="11"/>
          </p:nvPr>
        </p:nvSpPr>
        <p:spPr>
          <a:xfrm>
            <a:off x="3093929" y="6356350"/>
            <a:ext cx="50594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ftr" idx="11"/>
          </p:nvPr>
        </p:nvSpPr>
        <p:spPr>
          <a:xfrm>
            <a:off x="3093929" y="6356350"/>
            <a:ext cx="50594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ftr" idx="11"/>
          </p:nvPr>
        </p:nvSpPr>
        <p:spPr>
          <a:xfrm>
            <a:off x="3093929" y="6356350"/>
            <a:ext cx="50594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35000">
              <a:srgbClr val="FFFFFF"/>
            </a:gs>
            <a:gs pos="100000">
              <a:srgbClr val="4472C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3093929" y="6356350"/>
            <a:ext cx="50594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1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watch/?v=1015338677240403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1695450" y="2845954"/>
            <a:ext cx="9616927" cy="4100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 b="1"/>
              <a:t>Spinning Sales Tales</a:t>
            </a:r>
            <a:br>
              <a:rPr lang="en-US" b="1"/>
            </a:br>
            <a:br>
              <a:rPr lang="en-US" b="1"/>
            </a:br>
            <a:r>
              <a:rPr lang="en-US" b="1"/>
              <a:t>Dan Cole</a:t>
            </a:r>
            <a:br>
              <a:rPr lang="en-US" b="1"/>
            </a:br>
            <a:br>
              <a:rPr lang="en-US" b="1"/>
            </a:br>
            <a:r>
              <a:rPr lang="en-US" b="1"/>
              <a:t>Exhibits Roundtable</a:t>
            </a:r>
            <a:br>
              <a:rPr lang="en-US" b="1"/>
            </a:br>
            <a:br>
              <a:rPr lang="en-US" b="1"/>
            </a:br>
            <a:r>
              <a:rPr lang="en-US" b="1"/>
              <a:t>September 29, 2022</a:t>
            </a:r>
            <a:br>
              <a:rPr lang="en-US" b="1"/>
            </a:br>
            <a:br>
              <a:rPr lang="en-US" b="1"/>
            </a:br>
            <a:endParaRPr b="1"/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/>
          </a:p>
          <a:p>
            <a:pPr marL="34290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Examples of Problem Questions</a:t>
            </a:r>
            <a:endParaRPr/>
          </a:p>
        </p:txBody>
      </p:sp>
      <p:sp>
        <p:nvSpPr>
          <p:cNvPr id="160" name="Google Shape;160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B6B"/>
              </a:buClr>
              <a:buSzPts val="2800"/>
              <a:buFont typeface="Arial"/>
              <a:buChar char="•"/>
            </a:pPr>
            <a:r>
              <a:rPr lang="en-US" b="0" i="0" dirty="0">
                <a:solidFill>
                  <a:srgbClr val="003B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 easy is it to make progress against number your  one priority?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B6B"/>
              </a:buClr>
              <a:buSzPts val="2800"/>
              <a:buFont typeface="Arial"/>
              <a:buChar char="•"/>
            </a:pPr>
            <a:r>
              <a:rPr lang="en-US" b="0" i="0" dirty="0">
                <a:solidFill>
                  <a:srgbClr val="003B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Why does this approach work/not work for you?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B6B"/>
              </a:buClr>
              <a:buSzPts val="2800"/>
              <a:buFont typeface="Arial"/>
              <a:buChar char="•"/>
            </a:pPr>
            <a:r>
              <a:rPr lang="en-US" b="0" i="0" dirty="0">
                <a:solidFill>
                  <a:srgbClr val="003B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Does your current approach ever fail?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B6B"/>
              </a:buClr>
              <a:buSzPts val="2800"/>
              <a:buFont typeface="Arial"/>
              <a:buChar char="•"/>
            </a:pPr>
            <a:r>
              <a:rPr lang="en-US" b="0" i="0" dirty="0">
                <a:solidFill>
                  <a:srgbClr val="003B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happens if you’re not successful with your number one priority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B6B"/>
              </a:buClr>
              <a:buSzPts val="2800"/>
              <a:buFont typeface="Arial"/>
              <a:buChar char="•"/>
            </a:pPr>
            <a:r>
              <a:rPr lang="en-US" b="0" i="0" dirty="0">
                <a:solidFill>
                  <a:srgbClr val="003B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 you think [problem] can be solved?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B6B"/>
              </a:buClr>
              <a:buSzPts val="2800"/>
              <a:buFont typeface="Arial"/>
              <a:buChar char="•"/>
            </a:pPr>
            <a:r>
              <a:rPr lang="en-US" b="0" i="0" dirty="0">
                <a:solidFill>
                  <a:srgbClr val="003B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What’s stopping you from solving it?  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161" name="Google Shape;161;p10"/>
          <p:cNvSpPr txBox="1">
            <a:spLocks noGrp="1"/>
          </p:cNvSpPr>
          <p:nvPr>
            <p:ph type="ftr" idx="11"/>
          </p:nvPr>
        </p:nvSpPr>
        <p:spPr>
          <a:xfrm>
            <a:off x="3093929" y="6356350"/>
            <a:ext cx="50594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Concepts for this presentation are derived from the book:  Spin Selling by Dr. Neil Rackham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"/>
          <p:cNvSpPr txBox="1">
            <a:spLocks noGrp="1"/>
          </p:cNvSpPr>
          <p:nvPr>
            <p:ph type="title"/>
          </p:nvPr>
        </p:nvSpPr>
        <p:spPr>
          <a:xfrm>
            <a:off x="966537" y="50950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</a:pPr>
            <a:r>
              <a:rPr lang="en-US" sz="8800" b="1"/>
              <a:t>JOT IT DOWN</a:t>
            </a:r>
            <a:endParaRPr/>
          </a:p>
        </p:txBody>
      </p:sp>
      <p:sp>
        <p:nvSpPr>
          <p:cNvPr id="167" name="Google Shape;167;p11"/>
          <p:cNvSpPr txBox="1">
            <a:spLocks noGrp="1"/>
          </p:cNvSpPr>
          <p:nvPr>
            <p:ph type="body" idx="1"/>
          </p:nvPr>
        </p:nvSpPr>
        <p:spPr>
          <a:xfrm>
            <a:off x="1676400" y="1997159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PROBLEM QUESTIONS</a:t>
            </a:r>
            <a:endParaRPr/>
          </a:p>
        </p:txBody>
      </p:sp>
      <p:sp>
        <p:nvSpPr>
          <p:cNvPr id="168" name="Google Shape;168;p11"/>
          <p:cNvSpPr txBox="1">
            <a:spLocks noGrp="1"/>
          </p:cNvSpPr>
          <p:nvPr>
            <p:ph type="ftr" idx="11"/>
          </p:nvPr>
        </p:nvSpPr>
        <p:spPr>
          <a:xfrm>
            <a:off x="3093929" y="6356350"/>
            <a:ext cx="50594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Concepts for this presentation are derived from the book:  Spin Selling by Dr. Neil Rackham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Implication Questions</a:t>
            </a:r>
            <a:endParaRPr/>
          </a:p>
        </p:txBody>
      </p:sp>
      <p:sp>
        <p:nvSpPr>
          <p:cNvPr id="175" name="Google Shape;175;p12"/>
          <p:cNvSpPr txBox="1">
            <a:spLocks noGrp="1"/>
          </p:cNvSpPr>
          <p:nvPr>
            <p:ph type="body" idx="1"/>
          </p:nvPr>
        </p:nvSpPr>
        <p:spPr>
          <a:xfrm>
            <a:off x="838200" y="192162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B6B"/>
              </a:buClr>
              <a:buSzPts val="2800"/>
              <a:buChar char="•"/>
            </a:pPr>
            <a:r>
              <a:rPr lang="en-US">
                <a:solidFill>
                  <a:srgbClr val="003B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Questions help to create a sense of </a:t>
            </a:r>
            <a:r>
              <a:rPr lang="en-US" b="0" i="0">
                <a:solidFill>
                  <a:srgbClr val="003B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urgency around solving a problem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B6B"/>
              </a:buClr>
              <a:buSzPts val="2800"/>
              <a:buChar char="•"/>
            </a:pPr>
            <a:r>
              <a:rPr lang="en-US">
                <a:solidFill>
                  <a:srgbClr val="003B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Helps prospect concentrate on value:  Big Problem?  Great Solution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B6B"/>
              </a:buClr>
              <a:buSzPts val="2800"/>
              <a:buChar char="•"/>
            </a:pPr>
            <a:r>
              <a:rPr lang="en-US">
                <a:solidFill>
                  <a:srgbClr val="003B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Show ramifications of </a:t>
            </a:r>
            <a:r>
              <a:rPr lang="en-US" i="1" u="sng">
                <a:solidFill>
                  <a:srgbClr val="003B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not</a:t>
            </a:r>
            <a:r>
              <a:rPr lang="en-US" u="sng">
                <a:solidFill>
                  <a:srgbClr val="003B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>
                <a:solidFill>
                  <a:srgbClr val="003B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solving a problem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B6B"/>
              </a:buClr>
              <a:buSzPts val="2800"/>
              <a:buChar char="•"/>
            </a:pPr>
            <a:r>
              <a:rPr lang="en-US" b="0" i="0">
                <a:solidFill>
                  <a:srgbClr val="003B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If asked too much, can create a sense of doom and gloom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0" i="0">
              <a:solidFill>
                <a:srgbClr val="003B6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76" name="Google Shape;176;p12"/>
          <p:cNvSpPr txBox="1">
            <a:spLocks noGrp="1"/>
          </p:cNvSpPr>
          <p:nvPr>
            <p:ph type="ftr" idx="11"/>
          </p:nvPr>
        </p:nvSpPr>
        <p:spPr>
          <a:xfrm>
            <a:off x="3093929" y="6356350"/>
            <a:ext cx="50594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Concepts for this presentation are derived from the book:  Spin Selling by Dr. Neil Rackham</a:t>
            </a:r>
            <a:endParaRPr/>
          </a:p>
        </p:txBody>
      </p:sp>
      <p:pic>
        <p:nvPicPr>
          <p:cNvPr id="177" name="Google Shape;17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6102" y="4457843"/>
            <a:ext cx="3375123" cy="1898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Implied vs. explicit</a:t>
            </a:r>
            <a:endParaRPr/>
          </a:p>
        </p:txBody>
      </p:sp>
      <p:sp>
        <p:nvSpPr>
          <p:cNvPr id="184" name="Google Shape;184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Arial"/>
              <a:buChar char="•"/>
            </a:pPr>
            <a:r>
              <a:rPr lang="en-US" b="1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Implied needs are problems and frustrations expressed by the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2400"/>
              <a:buChar char="•"/>
            </a:pPr>
            <a:r>
              <a:rPr lang="en-US" b="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“Our system creates too much waste.”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Arial"/>
              <a:buChar char="•"/>
            </a:pPr>
            <a:r>
              <a:rPr lang="en-US" b="1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Explicit needs are </a:t>
            </a:r>
            <a:r>
              <a:rPr lang="en-US" b="1" i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strong</a:t>
            </a:r>
            <a:r>
              <a:rPr lang="en-US" b="1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 wants or desires expressed by the customer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2400"/>
              <a:buChar char="•"/>
            </a:pPr>
            <a:r>
              <a:rPr lang="en-US" b="0" i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We need a more efficient system,” or “We have to cut our procurement costs.”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800"/>
              <a:buChar char="•"/>
            </a:pPr>
            <a:r>
              <a:rPr lang="en-US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In a large sale, implied needs are a starting point requiring further development into explicit needs</a:t>
            </a:r>
            <a:r>
              <a:rPr lang="en-US" b="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ftr" idx="11"/>
          </p:nvPr>
        </p:nvSpPr>
        <p:spPr>
          <a:xfrm>
            <a:off x="3093929" y="6356350"/>
            <a:ext cx="50594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Concepts for this presentation are derived from the book:  Spin Selling by Dr. Neil Rackham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Examples of Implication Questions</a:t>
            </a:r>
            <a:endParaRPr/>
          </a:p>
        </p:txBody>
      </p:sp>
      <p:sp>
        <p:nvSpPr>
          <p:cNvPr id="191" name="Google Shape;19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B6B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003B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 do you justify your sales travel expenses to individual clients?</a:t>
            </a:r>
            <a:endParaRPr b="0" i="0">
              <a:solidFill>
                <a:srgbClr val="003B6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B6B"/>
              </a:buClr>
              <a:buSzPts val="2800"/>
              <a:buFont typeface="Arial"/>
              <a:buChar char="•"/>
            </a:pPr>
            <a:r>
              <a:rPr lang="en-US" b="0" i="0">
                <a:solidFill>
                  <a:srgbClr val="003B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goal would you like to achieve that you currently can’t because of the lack of efficiency in visiting one client at a time?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B6B"/>
              </a:buClr>
              <a:buSzPts val="2800"/>
              <a:buFont typeface="Arial"/>
              <a:buChar char="•"/>
            </a:pPr>
            <a:r>
              <a:rPr lang="en-US" b="0" i="0">
                <a:solidFill>
                  <a:srgbClr val="003B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 is the lack of brand awareness vs. your competition affect the company?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B6B"/>
              </a:buClr>
              <a:buSzPts val="2800"/>
              <a:buFont typeface="Arial"/>
              <a:buChar char="•"/>
            </a:pPr>
            <a:r>
              <a:rPr lang="en-US" b="0" i="0">
                <a:solidFill>
                  <a:srgbClr val="003B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Could you creat</a:t>
            </a:r>
            <a:r>
              <a:rPr lang="en-US">
                <a:solidFill>
                  <a:srgbClr val="003B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 a better customer experience by meeting with your clients outside of their offices?</a:t>
            </a:r>
            <a:endParaRPr b="0" i="0">
              <a:solidFill>
                <a:srgbClr val="003B6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92" name="Google Shape;192;p14"/>
          <p:cNvSpPr txBox="1">
            <a:spLocks noGrp="1"/>
          </p:cNvSpPr>
          <p:nvPr>
            <p:ph type="ftr" idx="11"/>
          </p:nvPr>
        </p:nvSpPr>
        <p:spPr>
          <a:xfrm>
            <a:off x="3093929" y="6356350"/>
            <a:ext cx="50594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Concepts for this presentation are derived from the book:  Spin Selling by Dr. Neil Rackham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5"/>
          <p:cNvSpPr txBox="1">
            <a:spLocks noGrp="1"/>
          </p:cNvSpPr>
          <p:nvPr>
            <p:ph type="title"/>
          </p:nvPr>
        </p:nvSpPr>
        <p:spPr>
          <a:xfrm>
            <a:off x="966537" y="50950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</a:pPr>
            <a:r>
              <a:rPr lang="en-US" sz="8800" b="1"/>
              <a:t>JOT IT DOWN</a:t>
            </a:r>
            <a:endParaRPr/>
          </a:p>
        </p:txBody>
      </p:sp>
      <p:sp>
        <p:nvSpPr>
          <p:cNvPr id="198" name="Google Shape;198;p15"/>
          <p:cNvSpPr txBox="1">
            <a:spLocks noGrp="1"/>
          </p:cNvSpPr>
          <p:nvPr>
            <p:ph type="body" idx="1"/>
          </p:nvPr>
        </p:nvSpPr>
        <p:spPr>
          <a:xfrm>
            <a:off x="1676400" y="1997159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IMPLICATION QUESTIONS</a:t>
            </a:r>
            <a:endParaRPr/>
          </a:p>
        </p:txBody>
      </p:sp>
      <p:sp>
        <p:nvSpPr>
          <p:cNvPr id="199" name="Google Shape;199;p15"/>
          <p:cNvSpPr txBox="1">
            <a:spLocks noGrp="1"/>
          </p:cNvSpPr>
          <p:nvPr>
            <p:ph type="ftr" idx="11"/>
          </p:nvPr>
        </p:nvSpPr>
        <p:spPr>
          <a:xfrm>
            <a:off x="3093929" y="6356350"/>
            <a:ext cx="50594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Concepts for this presentation are derived from the book:  Spin Selling by Dr. Neil Rackham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Need Payoff Questions</a:t>
            </a:r>
            <a:endParaRPr/>
          </a:p>
        </p:txBody>
      </p:sp>
      <p:sp>
        <p:nvSpPr>
          <p:cNvPr id="206" name="Google Shape;206;p16"/>
          <p:cNvSpPr txBox="1">
            <a:spLocks noGrp="1"/>
          </p:cNvSpPr>
          <p:nvPr>
            <p:ph type="body" idx="1"/>
          </p:nvPr>
        </p:nvSpPr>
        <p:spPr>
          <a:xfrm>
            <a:off x="565484" y="200501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228600" lvl="0" indent="-2019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B6B"/>
              </a:buClr>
              <a:buSzPct val="100000"/>
              <a:buChar char="•"/>
            </a:pPr>
            <a:r>
              <a:rPr lang="en-US">
                <a:solidFill>
                  <a:srgbClr val="003B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 prelude to Features/Benefits</a:t>
            </a:r>
            <a:endParaRPr>
              <a:solidFill>
                <a:srgbClr val="003B6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3B6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3B6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28600" lvl="0" indent="-14795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B6B"/>
              </a:buClr>
              <a:buSzPct val="64285"/>
              <a:buFont typeface="Source Sans Pro"/>
              <a:buChar char="•"/>
            </a:pPr>
            <a:r>
              <a:rPr lang="en-US">
                <a:solidFill>
                  <a:srgbClr val="003B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Foreshadows value of addressing challenge with your solution</a:t>
            </a:r>
            <a:endParaRPr>
              <a:solidFill>
                <a:srgbClr val="003B6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3B6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28600" lvl="0" indent="-2019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B6B"/>
              </a:buClr>
              <a:buSzPct val="100000"/>
              <a:buChar char="•"/>
            </a:pPr>
            <a:r>
              <a:rPr lang="en-US" b="0" i="0">
                <a:solidFill>
                  <a:srgbClr val="003B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Need-payoff questions guide buyers to see the benefits of solving the problem </a:t>
            </a:r>
            <a:endParaRPr b="0" i="0">
              <a:solidFill>
                <a:srgbClr val="003B6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3B6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3B6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28600" lvl="0" indent="-14795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B6B"/>
              </a:buClr>
              <a:buSzPct val="64285"/>
              <a:buFont typeface="Source Sans Pro"/>
              <a:buChar char="•"/>
            </a:pPr>
            <a:r>
              <a:rPr lang="en-US">
                <a:solidFill>
                  <a:srgbClr val="003B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Encourages the buyer to positively endorse the solution to their problem using </a:t>
            </a:r>
            <a:endParaRPr>
              <a:solidFill>
                <a:srgbClr val="003B6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28600" lvl="0" indent="-14795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B6B"/>
              </a:buClr>
              <a:buSzPct val="64285"/>
              <a:buFont typeface="Source Sans Pro"/>
              <a:buChar char="•"/>
            </a:pPr>
            <a:r>
              <a:rPr lang="en-US">
                <a:solidFill>
                  <a:srgbClr val="003B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your solution </a:t>
            </a:r>
            <a:endParaRPr>
              <a:solidFill>
                <a:srgbClr val="003B6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3B6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77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>
              <a:solidFill>
                <a:srgbClr val="003B6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B6B"/>
              </a:buClr>
              <a:buSzPct val="100000"/>
              <a:buChar char="•"/>
            </a:pPr>
            <a:r>
              <a:rPr lang="en-US" b="0" i="0">
                <a:solidFill>
                  <a:srgbClr val="003B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WORK BACKWORDS.</a:t>
            </a:r>
            <a:endParaRPr/>
          </a:p>
        </p:txBody>
      </p:sp>
      <p:sp>
        <p:nvSpPr>
          <p:cNvPr id="207" name="Google Shape;207;p16"/>
          <p:cNvSpPr txBox="1">
            <a:spLocks noGrp="1"/>
          </p:cNvSpPr>
          <p:nvPr>
            <p:ph type="ftr" idx="11"/>
          </p:nvPr>
        </p:nvSpPr>
        <p:spPr>
          <a:xfrm>
            <a:off x="3093929" y="6356350"/>
            <a:ext cx="50594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Concepts for this presentation are derived from the book:  Spin Selling by Dr. Neil Rackham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Examples of Need Payoff Questions</a:t>
            </a:r>
            <a:endParaRPr/>
          </a:p>
        </p:txBody>
      </p:sp>
      <p:sp>
        <p:nvSpPr>
          <p:cNvPr id="214" name="Google Shape;214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B6B"/>
              </a:buClr>
              <a:buSzPts val="2800"/>
              <a:buFont typeface="Arial"/>
              <a:buChar char="•"/>
            </a:pPr>
            <a:r>
              <a:rPr lang="en-US" b="0" i="0">
                <a:solidFill>
                  <a:srgbClr val="003B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would change if you did [approach] differently?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B6B"/>
              </a:buClr>
              <a:buSzPts val="2800"/>
              <a:buFont typeface="Arial"/>
              <a:buChar char="•"/>
            </a:pPr>
            <a:r>
              <a:rPr lang="en-US" b="0" i="0">
                <a:solidFill>
                  <a:srgbClr val="003B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 would it be easier to achieve [priority] with [solution]?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B6B"/>
              </a:buClr>
              <a:buSzPts val="2800"/>
              <a:buFont typeface="Arial"/>
              <a:buChar char="•"/>
            </a:pPr>
            <a:r>
              <a:rPr lang="en-US" b="0" i="0">
                <a:solidFill>
                  <a:srgbClr val="003B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Would your team get value from [solution]?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B6B"/>
              </a:buClr>
              <a:buSzPts val="2800"/>
              <a:buFont typeface="Arial"/>
              <a:buChar char="•"/>
            </a:pPr>
            <a:r>
              <a:rPr lang="en-US" b="0" i="0">
                <a:solidFill>
                  <a:srgbClr val="003B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 do you think solving [problem] would help you?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B6B"/>
              </a:buClr>
              <a:buSzPts val="2800"/>
              <a:buFont typeface="Arial"/>
              <a:buChar char="•"/>
            </a:pPr>
            <a:r>
              <a:rPr lang="en-US" b="0" i="0">
                <a:solidFill>
                  <a:srgbClr val="003B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would achieving [priority] unlock for your business? 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215" name="Google Shape;215;p17"/>
          <p:cNvSpPr txBox="1">
            <a:spLocks noGrp="1"/>
          </p:cNvSpPr>
          <p:nvPr>
            <p:ph type="ftr" idx="11"/>
          </p:nvPr>
        </p:nvSpPr>
        <p:spPr>
          <a:xfrm>
            <a:off x="3093929" y="6356350"/>
            <a:ext cx="50594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Concepts for this presentation are derived from the book:  Spin Selling by Dr. Neil Rackham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8"/>
          <p:cNvSpPr txBox="1">
            <a:spLocks noGrp="1"/>
          </p:cNvSpPr>
          <p:nvPr>
            <p:ph type="title"/>
          </p:nvPr>
        </p:nvSpPr>
        <p:spPr>
          <a:xfrm>
            <a:off x="966537" y="50950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</a:pPr>
            <a:r>
              <a:rPr lang="en-US" sz="8800" b="1"/>
              <a:t>JOT IT DOWN</a:t>
            </a:r>
            <a:endParaRPr/>
          </a:p>
        </p:txBody>
      </p:sp>
      <p:sp>
        <p:nvSpPr>
          <p:cNvPr id="221" name="Google Shape;221;p18"/>
          <p:cNvSpPr txBox="1">
            <a:spLocks noGrp="1"/>
          </p:cNvSpPr>
          <p:nvPr>
            <p:ph type="body" idx="1"/>
          </p:nvPr>
        </p:nvSpPr>
        <p:spPr>
          <a:xfrm>
            <a:off x="1676400" y="1997159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NEEDS PAYOFF QUESTIONS</a:t>
            </a:r>
            <a:endParaRPr/>
          </a:p>
        </p:txBody>
      </p:sp>
      <p:sp>
        <p:nvSpPr>
          <p:cNvPr id="222" name="Google Shape;222;p18"/>
          <p:cNvSpPr txBox="1">
            <a:spLocks noGrp="1"/>
          </p:cNvSpPr>
          <p:nvPr>
            <p:ph type="ftr" idx="11"/>
          </p:nvPr>
        </p:nvSpPr>
        <p:spPr>
          <a:xfrm>
            <a:off x="3093929" y="6356350"/>
            <a:ext cx="50594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Concepts for this presentation are derived from the book:  Spin Selling by Dr. Neil Rackham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9"/>
          <p:cNvSpPr txBox="1">
            <a:spLocks noGrp="1"/>
          </p:cNvSpPr>
          <p:nvPr>
            <p:ph type="title"/>
          </p:nvPr>
        </p:nvSpPr>
        <p:spPr>
          <a:xfrm>
            <a:off x="838200" y="37671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Avoid These Mistakes</a:t>
            </a:r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body" idx="1"/>
          </p:nvPr>
        </p:nvSpPr>
        <p:spPr>
          <a:xfrm>
            <a:off x="1676400" y="201930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Too many situation questions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Not researching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Not Seeking first to understand</a:t>
            </a:r>
            <a:endParaRPr sz="1800" b="0" i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Trying to Persuasion, not educate and create value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Not connecting Features and Benefits to Need Payoff Questions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Lack of candor</a:t>
            </a:r>
            <a:endParaRPr sz="1800" b="0" i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Not creating a next step</a:t>
            </a:r>
            <a:endParaRPr b="0" i="0">
              <a:solidFill>
                <a:srgbClr val="282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9"/>
          <p:cNvSpPr txBox="1">
            <a:spLocks noGrp="1"/>
          </p:cNvSpPr>
          <p:nvPr>
            <p:ph type="ftr" idx="11"/>
          </p:nvPr>
        </p:nvSpPr>
        <p:spPr>
          <a:xfrm>
            <a:off x="3093929" y="6356350"/>
            <a:ext cx="50594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Concepts for this presentation are derived from the book:  Spin Selling by Dr. Neil Rackham</a:t>
            </a:r>
            <a:endParaRPr/>
          </a:p>
        </p:txBody>
      </p:sp>
      <p:pic>
        <p:nvPicPr>
          <p:cNvPr id="231" name="Google Shape;231;p19" descr="Key &amp; Peele's &quot;Telemarketer&quot; Sketch Employs Twisted Reverse Psycholog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53400" y="4838700"/>
            <a:ext cx="4038600" cy="20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9" descr="Power, Pleasure, and Panic Pete. Key &amp; Peele's Exploration of Reverse… | by  Gabby Brickner | Mediu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0" y="15583"/>
            <a:ext cx="381000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9"/>
          <p:cNvSpPr txBox="1"/>
          <p:nvPr/>
        </p:nvSpPr>
        <p:spPr>
          <a:xfrm>
            <a:off x="2406316" y="5422232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19" descr="Key &amp; Peele - The Telemarketer - Uncensored - Snot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91335" y="4724764"/>
            <a:ext cx="3810000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ctrTitle"/>
          </p:nvPr>
        </p:nvSpPr>
        <p:spPr>
          <a:xfrm>
            <a:off x="1108363" y="-84359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Turning the Table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subTitle" idx="1"/>
          </p:nvPr>
        </p:nvSpPr>
        <p:spPr>
          <a:xfrm>
            <a:off x="2625435" y="5612836"/>
            <a:ext cx="5666509" cy="124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 u="sng">
                <a:solidFill>
                  <a:schemeClr val="hlink"/>
                </a:solidFill>
                <a:hlinkClick r:id="rId3"/>
              </a:rPr>
              <a:t>Telemarketer---ESR</a:t>
            </a:r>
            <a:endParaRPr sz="44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98" name="Google Shape;98;p2" descr="Corbett Tables - Modern Dining Room &amp; Kitchen Furniture - Room &amp; Boar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72689" y="2046676"/>
            <a:ext cx="4572000" cy="1965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              </a:t>
            </a:r>
            <a:br>
              <a:rPr lang="en-US"/>
            </a:br>
            <a:br>
              <a:rPr lang="en-US"/>
            </a:br>
            <a:r>
              <a:rPr lang="en-US" sz="6700" b="1">
                <a:latin typeface="Arial"/>
                <a:ea typeface="Arial"/>
                <a:cs typeface="Arial"/>
                <a:sym typeface="Arial"/>
              </a:rPr>
              <a:t>The SPIN SELLING METHOD</a:t>
            </a:r>
            <a:endParaRPr/>
          </a:p>
        </p:txBody>
      </p:sp>
      <p:pic>
        <p:nvPicPr>
          <p:cNvPr id="104" name="Google Shape;104;p3" descr="SPIN Selling - Neil Rackham - Book Review - COACT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749800" y="2489994"/>
            <a:ext cx="2692400" cy="302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"/>
          <p:cNvSpPr txBox="1">
            <a:spLocks noGrp="1"/>
          </p:cNvSpPr>
          <p:nvPr>
            <p:ph type="ftr" idx="11"/>
          </p:nvPr>
        </p:nvSpPr>
        <p:spPr>
          <a:xfrm>
            <a:off x="3346621" y="5972991"/>
            <a:ext cx="6724135" cy="654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Concepts for this presentation are derived from the book:  Spin Selling by Dr. Neil Rackham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 is SPIN SELING</a:t>
            </a:r>
            <a:endParaRPr/>
          </a:p>
        </p:txBody>
      </p:sp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Renowned book written by Dr. Neil Rackham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Explores 4 “Flavors” of Questions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Situation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Problem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Implication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Need Payoff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2C33"/>
              </a:buClr>
              <a:buSzPts val="2800"/>
              <a:buChar char="•"/>
            </a:pPr>
            <a:r>
              <a:rPr lang="en-US">
                <a:solidFill>
                  <a:srgbClr val="282C33"/>
                </a:solidFill>
                <a:latin typeface="Arial"/>
                <a:ea typeface="Arial"/>
                <a:cs typeface="Arial"/>
                <a:sym typeface="Arial"/>
              </a:rPr>
              <a:t>Asked in Sequence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Focus on Problems and Challenges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Draws out Needs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Allows for Features and Benefits to be presented in Context</a:t>
            </a: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112" name="Google Shape;112;p4"/>
          <p:cNvSpPr txBox="1">
            <a:spLocks noGrp="1"/>
          </p:cNvSpPr>
          <p:nvPr>
            <p:ph type="ftr" idx="11"/>
          </p:nvPr>
        </p:nvSpPr>
        <p:spPr>
          <a:xfrm>
            <a:off x="3093929" y="6356350"/>
            <a:ext cx="50594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Concepts for this presentation are derived from the book:  Spin Selling by Dr. Neil Rackham</a:t>
            </a:r>
            <a:endParaRPr/>
          </a:p>
        </p:txBody>
      </p:sp>
      <p:pic>
        <p:nvPicPr>
          <p:cNvPr id="113" name="Google Shape;113;p4" descr="SPIN Selling - Neil Rackham - Book Review - COAC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99600" y="0"/>
            <a:ext cx="2692400" cy="302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Features and Benefits are Meaningless If:</a:t>
            </a:r>
            <a:endParaRPr/>
          </a:p>
        </p:txBody>
      </p:sp>
      <p:sp>
        <p:nvSpPr>
          <p:cNvPr id="119" name="Google Shape;119;p5"/>
          <p:cNvSpPr txBox="1">
            <a:spLocks noGrp="1"/>
          </p:cNvSpPr>
          <p:nvPr>
            <p:ph type="body" idx="1"/>
          </p:nvPr>
        </p:nvSpPr>
        <p:spPr>
          <a:xfrm>
            <a:off x="-1" y="2074035"/>
            <a:ext cx="10705353" cy="3971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You Make it about you                    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You ask the wrong questions                                                 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You don’t isolate a pain point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You think that just presenting them earns you the right to ask for the sale</a:t>
            </a:r>
            <a:endParaRPr/>
          </a:p>
        </p:txBody>
      </p:sp>
      <p:sp>
        <p:nvSpPr>
          <p:cNvPr id="120" name="Google Shape;120;p5"/>
          <p:cNvSpPr txBox="1">
            <a:spLocks noGrp="1"/>
          </p:cNvSpPr>
          <p:nvPr>
            <p:ph type="ftr" idx="11"/>
          </p:nvPr>
        </p:nvSpPr>
        <p:spPr>
          <a:xfrm>
            <a:off x="3093929" y="6356350"/>
            <a:ext cx="50594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Concepts for this presentation are derived from the book:  Spin Selling by Dr. Neil Rackham</a:t>
            </a:r>
            <a:endParaRPr/>
          </a:p>
        </p:txBody>
      </p:sp>
      <p:pic>
        <p:nvPicPr>
          <p:cNvPr id="121" name="Google Shape;121;p5" descr="Free Thumbs Down, Download Free Thumbs Down png images, Free ClipArts on  Clipart Librar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8128" y="2165190"/>
            <a:ext cx="1988127" cy="2527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Situation Questions</a:t>
            </a:r>
            <a:endParaRPr/>
          </a:p>
        </p:txBody>
      </p:sp>
      <p:sp>
        <p:nvSpPr>
          <p:cNvPr id="128" name="Google Shape;128;p6"/>
          <p:cNvSpPr txBox="1">
            <a:spLocks noGrp="1"/>
          </p:cNvSpPr>
          <p:nvPr>
            <p:ph type="body" idx="1"/>
          </p:nvPr>
        </p:nvSpPr>
        <p:spPr>
          <a:xfrm>
            <a:off x="561109" y="124373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solidFill>
                <a:srgbClr val="282C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2C33"/>
              </a:buClr>
              <a:buSzPts val="2800"/>
              <a:buChar char="•"/>
            </a:pPr>
            <a:r>
              <a:rPr lang="en-US" dirty="0">
                <a:solidFill>
                  <a:srgbClr val="282C33"/>
                </a:solidFill>
                <a:latin typeface="Arial"/>
                <a:ea typeface="Arial"/>
                <a:cs typeface="Arial"/>
                <a:sym typeface="Arial"/>
              </a:rPr>
              <a:t>Situation questions help you understand the buyer’s current situation.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2C33"/>
              </a:buClr>
              <a:buSzPts val="2400"/>
              <a:buChar char="•"/>
            </a:pPr>
            <a:r>
              <a:rPr lang="en-US" dirty="0">
                <a:solidFill>
                  <a:srgbClr val="282C33"/>
                </a:solidFill>
                <a:latin typeface="Arial"/>
                <a:ea typeface="Arial"/>
                <a:cs typeface="Arial"/>
                <a:sym typeface="Arial"/>
              </a:rPr>
              <a:t>The goal is to gather information. </a:t>
            </a:r>
            <a:endParaRPr sz="1400" dirty="0">
              <a:solidFill>
                <a:srgbClr val="003B6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Help to unveil status quo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Goals and Objectives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Processes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Why and How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Does not replace background research</a:t>
            </a:r>
            <a:endParaRPr dirty="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sp>
        <p:nvSpPr>
          <p:cNvPr id="129" name="Google Shape;129;p6"/>
          <p:cNvSpPr txBox="1">
            <a:spLocks noGrp="1"/>
          </p:cNvSpPr>
          <p:nvPr>
            <p:ph type="ftr" idx="11"/>
          </p:nvPr>
        </p:nvSpPr>
        <p:spPr>
          <a:xfrm>
            <a:off x="3093929" y="6356350"/>
            <a:ext cx="50594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Concepts for this presentation are derived from the book:  Spin Selling by Dr. Neil Rackham</a:t>
            </a:r>
            <a:endParaRPr/>
          </a:p>
        </p:txBody>
      </p:sp>
      <p:pic>
        <p:nvPicPr>
          <p:cNvPr id="130" name="Google Shape;130;p6" descr="Notes Icon in Fitness collection Ic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40595" y="3968766"/>
            <a:ext cx="2296391" cy="2296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Examples of Situation Questions</a:t>
            </a:r>
            <a:endParaRPr/>
          </a:p>
        </p:txBody>
      </p:sp>
      <p:sp>
        <p:nvSpPr>
          <p:cNvPr id="136" name="Google Shape;136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B6B"/>
              </a:buClr>
              <a:buSzPts val="2800"/>
              <a:buChar char="•"/>
            </a:pPr>
            <a:r>
              <a:rPr lang="en-US">
                <a:solidFill>
                  <a:srgbClr val="003B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is your top priority for the year?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B6B"/>
              </a:buClr>
              <a:buSzPts val="2800"/>
              <a:buChar char="•"/>
            </a:pPr>
            <a:r>
              <a:rPr lang="en-US">
                <a:solidFill>
                  <a:srgbClr val="003B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Can you tell me why this is important?</a:t>
            </a:r>
            <a:endParaRPr sz="2800" b="0" i="0">
              <a:solidFill>
                <a:srgbClr val="003B6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B6B"/>
              </a:buClr>
              <a:buSzPts val="2800"/>
              <a:buFont typeface="Arial"/>
              <a:buChar char="•"/>
            </a:pPr>
            <a:r>
              <a:rPr lang="en-US" sz="2800" b="0" i="0">
                <a:solidFill>
                  <a:srgbClr val="003B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Can you tell me about your current target markets?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B6B"/>
              </a:buClr>
              <a:buSzPts val="2800"/>
              <a:buFont typeface="Arial"/>
              <a:buChar char="•"/>
            </a:pPr>
            <a:r>
              <a:rPr lang="en-US" sz="2800" b="0" i="0">
                <a:solidFill>
                  <a:srgbClr val="003B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Who besides yourself is involved in the </a:t>
            </a:r>
            <a:r>
              <a:rPr lang="en-US">
                <a:solidFill>
                  <a:srgbClr val="003B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buying process?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B6B"/>
              </a:buClr>
              <a:buSzPts val="2400"/>
              <a:buChar char="•"/>
            </a:pPr>
            <a:r>
              <a:rPr lang="en-US">
                <a:solidFill>
                  <a:srgbClr val="003B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Who owns the strategy for your trade show approach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B6B"/>
              </a:buClr>
              <a:buSzPts val="2800"/>
              <a:buChar char="•"/>
            </a:pPr>
            <a:r>
              <a:rPr lang="en-US">
                <a:solidFill>
                  <a:srgbClr val="003B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Who are your internal clients?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B6B"/>
              </a:buClr>
              <a:buSzPts val="2800"/>
              <a:buFont typeface="Arial"/>
              <a:buChar char="•"/>
            </a:pPr>
            <a:r>
              <a:rPr lang="en-US" sz="2800" b="0" i="0">
                <a:solidFill>
                  <a:srgbClr val="003B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 much is your </a:t>
            </a:r>
            <a:r>
              <a:rPr lang="en-US">
                <a:solidFill>
                  <a:srgbClr val="003B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trade show </a:t>
            </a:r>
            <a:r>
              <a:rPr lang="en-US" sz="2800" b="0" i="0">
                <a:solidFill>
                  <a:srgbClr val="003B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budget is assigned  to your branding and sales efforts?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37" name="Google Shape;137;p7"/>
          <p:cNvSpPr txBox="1">
            <a:spLocks noGrp="1"/>
          </p:cNvSpPr>
          <p:nvPr>
            <p:ph type="ftr" idx="11"/>
          </p:nvPr>
        </p:nvSpPr>
        <p:spPr>
          <a:xfrm>
            <a:off x="3093929" y="6356350"/>
            <a:ext cx="50594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Concepts for this presentation are derived from the book:  Spin Selling by Dr. Neil Rackham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"/>
          <p:cNvSpPr txBox="1">
            <a:spLocks noGrp="1"/>
          </p:cNvSpPr>
          <p:nvPr>
            <p:ph type="title"/>
          </p:nvPr>
        </p:nvSpPr>
        <p:spPr>
          <a:xfrm>
            <a:off x="966537" y="50950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</a:pPr>
            <a:r>
              <a:rPr lang="en-US" sz="8800" b="1"/>
              <a:t>JOT IT DOWN</a:t>
            </a:r>
            <a:endParaRPr/>
          </a:p>
        </p:txBody>
      </p:sp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676400" y="1997159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SITUATION QUESTIONS</a:t>
            </a:r>
            <a:endParaRPr/>
          </a:p>
        </p:txBody>
      </p:sp>
      <p:sp>
        <p:nvSpPr>
          <p:cNvPr id="144" name="Google Shape;144;p8"/>
          <p:cNvSpPr txBox="1">
            <a:spLocks noGrp="1"/>
          </p:cNvSpPr>
          <p:nvPr>
            <p:ph type="ftr" idx="11"/>
          </p:nvPr>
        </p:nvSpPr>
        <p:spPr>
          <a:xfrm>
            <a:off x="3093929" y="6356350"/>
            <a:ext cx="50594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Concepts for this presentation are derived from the book:  Spin Selling by Dr. Neil Rackham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Problem Questions</a:t>
            </a:r>
            <a:endParaRPr/>
          </a:p>
        </p:txBody>
      </p:sp>
      <p:sp>
        <p:nvSpPr>
          <p:cNvPr id="151" name="Google Shape;151;p9"/>
          <p:cNvSpPr txBox="1">
            <a:spLocks noGrp="1"/>
          </p:cNvSpPr>
          <p:nvPr>
            <p:ph type="body" idx="1"/>
          </p:nvPr>
        </p:nvSpPr>
        <p:spPr>
          <a:xfrm>
            <a:off x="469037" y="2423788"/>
            <a:ext cx="6328817" cy="2162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B6B"/>
              </a:buClr>
              <a:buSzPct val="100000"/>
              <a:buChar char="•"/>
            </a:pPr>
            <a:r>
              <a:rPr lang="en-US" sz="9600" b="0" i="0" dirty="0">
                <a:solidFill>
                  <a:srgbClr val="003B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Help to identify pain points (problems and challenges)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B6B"/>
              </a:buClr>
              <a:buSzPct val="100000"/>
              <a:buChar char="•"/>
            </a:pPr>
            <a:r>
              <a:rPr lang="en-US" sz="9600" dirty="0">
                <a:solidFill>
                  <a:srgbClr val="003B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Might Identify problems that buyer did not even know existed</a:t>
            </a:r>
            <a:endParaRPr sz="9600" b="0" i="0" dirty="0">
              <a:solidFill>
                <a:srgbClr val="003B6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B6B"/>
              </a:buClr>
              <a:buSzPct val="100000"/>
              <a:buChar char="•"/>
            </a:pPr>
            <a:r>
              <a:rPr lang="en-US" sz="9600" dirty="0">
                <a:solidFill>
                  <a:srgbClr val="003B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Help to develop implied  and explicit needs</a:t>
            </a:r>
            <a:endParaRPr sz="9600" b="0" i="0" dirty="0">
              <a:solidFill>
                <a:srgbClr val="003B6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B6B"/>
              </a:buClr>
              <a:buSzPct val="100000"/>
              <a:buChar char="•"/>
            </a:pPr>
            <a:r>
              <a:rPr lang="en-US" sz="9600" dirty="0">
                <a:solidFill>
                  <a:srgbClr val="003B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Relate directly to a  specific feature and benefit of your solution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B6B"/>
              </a:buClr>
              <a:buSzPct val="100000"/>
              <a:buChar char="•"/>
            </a:pPr>
            <a:r>
              <a:rPr lang="en-US" sz="9600" dirty="0">
                <a:solidFill>
                  <a:srgbClr val="003B6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Work Backwards</a:t>
            </a:r>
            <a:endParaRPr dirty="0"/>
          </a:p>
          <a:p>
            <a:pPr marL="685800" lvl="1" indent="-190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>
              <a:solidFill>
                <a:srgbClr val="003B6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85800" lvl="1" indent="-190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>
              <a:solidFill>
                <a:srgbClr val="003B6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685800" lvl="1" indent="-190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>
              <a:solidFill>
                <a:srgbClr val="003B6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2" name="Google Shape;152;p9"/>
          <p:cNvSpPr txBox="1">
            <a:spLocks noGrp="1"/>
          </p:cNvSpPr>
          <p:nvPr>
            <p:ph type="ftr" idx="11"/>
          </p:nvPr>
        </p:nvSpPr>
        <p:spPr>
          <a:xfrm>
            <a:off x="3093929" y="6356350"/>
            <a:ext cx="50594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Concepts for this presentation are derived from the book:  Spin Selling by Dr. Neil Rackham</a:t>
            </a:r>
            <a:endParaRPr/>
          </a:p>
        </p:txBody>
      </p:sp>
      <p:pic>
        <p:nvPicPr>
          <p:cNvPr id="153" name="Google Shape;153;p9" descr="To ask the right question is already half the solution to a problem. - C.G.  Jung - Quotespedia.or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2093" y="3504984"/>
            <a:ext cx="4876107" cy="3047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1335</Words>
  <Application>Microsoft Macintosh PowerPoint</Application>
  <PresentationFormat>Widescreen</PresentationFormat>
  <Paragraphs>181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Arial</vt:lpstr>
      <vt:lpstr>Montserrat</vt:lpstr>
      <vt:lpstr>Source Sans Pro</vt:lpstr>
      <vt:lpstr>Open Sans</vt:lpstr>
      <vt:lpstr>Office Theme</vt:lpstr>
      <vt:lpstr>     Spinning Sales Tales  Dan Cole  Exhibits Roundtable  September 29, 2022  </vt:lpstr>
      <vt:lpstr>Turning the Table</vt:lpstr>
      <vt:lpstr>                The SPIN SELLING METHOD</vt:lpstr>
      <vt:lpstr>What is SPIN SELING</vt:lpstr>
      <vt:lpstr>Features and Benefits are Meaningless If:</vt:lpstr>
      <vt:lpstr>Situation Questions</vt:lpstr>
      <vt:lpstr>Examples of Situation Questions</vt:lpstr>
      <vt:lpstr>JOT IT DOWN</vt:lpstr>
      <vt:lpstr>Problem Questions</vt:lpstr>
      <vt:lpstr>Examples of Problem Questions</vt:lpstr>
      <vt:lpstr>JOT IT DOWN</vt:lpstr>
      <vt:lpstr>Implication Questions</vt:lpstr>
      <vt:lpstr>Implied vs. explicit</vt:lpstr>
      <vt:lpstr>Examples of Implication Questions</vt:lpstr>
      <vt:lpstr>JOT IT DOWN</vt:lpstr>
      <vt:lpstr>Need Payoff Questions</vt:lpstr>
      <vt:lpstr>Examples of Need Payoff Questions</vt:lpstr>
      <vt:lpstr>JOT IT DOWN</vt:lpstr>
      <vt:lpstr>Avoid These Mistakes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Spinning Sales Tales  Dan Cole  Exhibits Roundtable  September 29, 2022  </dc:title>
  <dc:creator>Dan Cole</dc:creator>
  <cp:lastModifiedBy>Dan Cole</cp:lastModifiedBy>
  <cp:revision>2</cp:revision>
  <cp:lastPrinted>2022-09-29T12:23:15Z</cp:lastPrinted>
  <dcterms:created xsi:type="dcterms:W3CDTF">2022-09-26T00:50:14Z</dcterms:created>
  <dcterms:modified xsi:type="dcterms:W3CDTF">2022-09-29T13:36:46Z</dcterms:modified>
</cp:coreProperties>
</file>